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2"/>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D964-649C-931C-1217-5605EE41E0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2F4389-9A93-C45F-4D3B-5466B612F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4DC31D-D0C9-CFD5-323D-38018517FF67}"/>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E3397E03-86D5-E99A-9026-1DDF21832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16B33B-077E-E578-6CD7-DE16EF96ABF8}"/>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4129355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6BAE-2E4D-CB26-0292-D06C59263E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A8580C-D5BA-0641-74EB-4C656EC98D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F1A04B-D053-9D1C-2FBC-AA785B6C412E}"/>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BFB1465B-A3D4-7D94-7EAD-6972FB8EA6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123F6-C1A9-F4DF-EACF-A5E024130B73}"/>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174513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67F7A9-110D-2726-6F68-AB08E2E384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4079D8-AFD8-D397-CB23-F673438AC1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D4A29C-A142-687D-F2BD-6AF4FCCC93EB}"/>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D87F228D-5C37-9CAC-D155-D072DA71E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C4B5E-3D3F-FDCB-B5E7-DAA2B6E2F2DC}"/>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857700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55797-0B31-E469-18C2-6792BB0CE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A39108-02D8-C5BC-C2C5-648314F4A3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C35A39-C016-F2EA-18FE-31401CFDA02D}"/>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1C955766-FE7A-9DF5-89F5-005532EF2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E1A30-5EE4-F03C-376A-476397D7E20F}"/>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169557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11887-B2CB-4619-82C6-9283A16A7F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A8A829-D1E7-FFCF-1D8F-B9C68B2236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58DB12-422B-1760-5497-7A756B1622F2}"/>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0BF207B3-0C52-A8E9-8DEF-9173938E2F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37252-05CE-B14C-2353-92A541ADEA88}"/>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1866089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DC53-6B4D-3E4D-3A76-AF14078F1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6413A-6D9F-0111-3FF2-4E1054D682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F3CBC1-4278-4C79-0463-E681A51509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F9E0C-0E46-76E3-3373-3C15A04390E1}"/>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6" name="Footer Placeholder 5">
            <a:extLst>
              <a:ext uri="{FF2B5EF4-FFF2-40B4-BE49-F238E27FC236}">
                <a16:creationId xmlns:a16="http://schemas.microsoft.com/office/drawing/2014/main" id="{659F47FB-1623-3DCD-5683-D3E7DA6186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1A2F3-B366-DE64-CFD7-5F54837AF4FA}"/>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295107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C5C23-70A8-1DFC-26DA-D5F95BECDC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B42A6F-4283-B568-A2AD-1DBE8AC079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317BA5-AD1A-AD1C-2303-3F7B48C31E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B63043-6CA6-A360-6DA1-C750667D5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3C482C-ACCA-D4AA-70CD-ED6802FA9C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6B6B88-800F-3FB9-C1C2-ED04252D1226}"/>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8" name="Footer Placeholder 7">
            <a:extLst>
              <a:ext uri="{FF2B5EF4-FFF2-40B4-BE49-F238E27FC236}">
                <a16:creationId xmlns:a16="http://schemas.microsoft.com/office/drawing/2014/main" id="{7E5C7053-EC00-04A6-C301-CB9DC7675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B16AE7-DE4D-2A7B-9340-429D99CC8621}"/>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158922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9A6CB-F2A0-57EF-7C2D-6EAC08E7A4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AC235E-9E48-F19F-EB9C-4C2145F33C3F}"/>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4" name="Footer Placeholder 3">
            <a:extLst>
              <a:ext uri="{FF2B5EF4-FFF2-40B4-BE49-F238E27FC236}">
                <a16:creationId xmlns:a16="http://schemas.microsoft.com/office/drawing/2014/main" id="{CCB1372D-2559-70CC-A306-0271FEB2E1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59E01A-84BA-E0D8-361F-3907FB58DBFD}"/>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413041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569DC-AE98-FBC3-4047-32DF3D668D26}"/>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3" name="Footer Placeholder 2">
            <a:extLst>
              <a:ext uri="{FF2B5EF4-FFF2-40B4-BE49-F238E27FC236}">
                <a16:creationId xmlns:a16="http://schemas.microsoft.com/office/drawing/2014/main" id="{A6889650-9092-E740-2A62-9A9393C86C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BCE7EE-5CE0-1109-D084-E98555D1E010}"/>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67289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4E408-A5BE-7843-A5C1-F01A42DC00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46A10A-976B-F3DF-2DBA-58578E972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929CBE-40C3-1C37-7566-F3266E7D4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EBB50-CE3E-D507-96BC-0856009879A7}"/>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6" name="Footer Placeholder 5">
            <a:extLst>
              <a:ext uri="{FF2B5EF4-FFF2-40B4-BE49-F238E27FC236}">
                <a16:creationId xmlns:a16="http://schemas.microsoft.com/office/drawing/2014/main" id="{C301AB7D-0799-FAF5-B3F7-11707B39FD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BF6CF-049A-8351-954B-165150383B2E}"/>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287537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020C1-BFCC-7519-75F5-4EEDB0EEDB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94FDC5-E25D-E36A-DAF8-C3394D3150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38F0EA-2752-68ED-8331-11A44DCB5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AB0DE-3B15-62BD-4BD5-5C1288A25FA5}"/>
              </a:ext>
            </a:extLst>
          </p:cNvPr>
          <p:cNvSpPr>
            <a:spLocks noGrp="1"/>
          </p:cNvSpPr>
          <p:nvPr>
            <p:ph type="dt" sz="half" idx="10"/>
          </p:nvPr>
        </p:nvSpPr>
        <p:spPr/>
        <p:txBody>
          <a:bodyPr/>
          <a:lstStyle/>
          <a:p>
            <a:fld id="{D65B9883-58B9-CA45-9E83-7C5229AD0EE1}" type="datetimeFigureOut">
              <a:rPr lang="en-US" smtClean="0"/>
              <a:t>3/31/23</a:t>
            </a:fld>
            <a:endParaRPr lang="en-US"/>
          </a:p>
        </p:txBody>
      </p:sp>
      <p:sp>
        <p:nvSpPr>
          <p:cNvPr id="6" name="Footer Placeholder 5">
            <a:extLst>
              <a:ext uri="{FF2B5EF4-FFF2-40B4-BE49-F238E27FC236}">
                <a16:creationId xmlns:a16="http://schemas.microsoft.com/office/drawing/2014/main" id="{DB98B8CB-2611-4EE4-0FB1-1298E45C0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5AC60-C4C6-27AA-A5C1-1F2FB2852DAD}"/>
              </a:ext>
            </a:extLst>
          </p:cNvPr>
          <p:cNvSpPr>
            <a:spLocks noGrp="1"/>
          </p:cNvSpPr>
          <p:nvPr>
            <p:ph type="sldNum" sz="quarter" idx="12"/>
          </p:nvPr>
        </p:nvSpPr>
        <p:spPr/>
        <p:txBody>
          <a:bodyPr/>
          <a:lstStyle/>
          <a:p>
            <a:fld id="{9EDD02FF-21D4-CA40-9BEF-6301E5B3FF45}" type="slidenum">
              <a:rPr lang="en-US" smtClean="0"/>
              <a:t>‹#›</a:t>
            </a:fld>
            <a:endParaRPr lang="en-US"/>
          </a:p>
        </p:txBody>
      </p:sp>
    </p:spTree>
    <p:extLst>
      <p:ext uri="{BB962C8B-B14F-4D97-AF65-F5344CB8AC3E}">
        <p14:creationId xmlns:p14="http://schemas.microsoft.com/office/powerpoint/2010/main" val="333699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042B4-DDC9-F1B6-66EE-77F71EAE34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061E95-5E66-5C1B-6198-DD3E1BD27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A7422A-F8D9-ED80-078D-0AF1961E0A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B9883-58B9-CA45-9E83-7C5229AD0EE1}" type="datetimeFigureOut">
              <a:rPr lang="en-US" smtClean="0"/>
              <a:t>3/31/23</a:t>
            </a:fld>
            <a:endParaRPr lang="en-US"/>
          </a:p>
        </p:txBody>
      </p:sp>
      <p:sp>
        <p:nvSpPr>
          <p:cNvPr id="5" name="Footer Placeholder 4">
            <a:extLst>
              <a:ext uri="{FF2B5EF4-FFF2-40B4-BE49-F238E27FC236}">
                <a16:creationId xmlns:a16="http://schemas.microsoft.com/office/drawing/2014/main" id="{5476CCB4-8904-A2AE-1644-385E82161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8A740-32E5-827E-AAE4-48175EC9C7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D02FF-21D4-CA40-9BEF-6301E5B3FF45}" type="slidenum">
              <a:rPr lang="en-US" smtClean="0"/>
              <a:t>‹#›</a:t>
            </a:fld>
            <a:endParaRPr lang="en-US"/>
          </a:p>
        </p:txBody>
      </p:sp>
    </p:spTree>
    <p:extLst>
      <p:ext uri="{BB962C8B-B14F-4D97-AF65-F5344CB8AC3E}">
        <p14:creationId xmlns:p14="http://schemas.microsoft.com/office/powerpoint/2010/main" val="1985997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thewritepractice.com/wp-content/uploads/2017/09/7-Killer-Tips-for-How-to-Write-a-Bio.pn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ggtimer.com/15minute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4" name="Rectangle 2053">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6" name="Group 2055">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057" name="Rectangle 205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60" name="Rectangle 2059">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3">
            <a:extLst>
              <a:ext uri="{FF2B5EF4-FFF2-40B4-BE49-F238E27FC236}">
                <a16:creationId xmlns:a16="http://schemas.microsoft.com/office/drawing/2014/main" id="{7BD0C2E3-0EAC-454C-B7B4-BA2AEF0E3318}"/>
              </a:ext>
            </a:extLst>
          </p:cNvPr>
          <p:cNvSpPr>
            <a:spLocks noChangeArrowheads="1"/>
          </p:cNvSpPr>
          <p:nvPr/>
        </p:nvSpPr>
        <p:spPr bwMode="auto">
          <a:xfrm>
            <a:off x="590719" y="2330505"/>
            <a:ext cx="4559425" cy="397958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228600" fontAlgn="base">
              <a:lnSpc>
                <a:spcPct val="90000"/>
              </a:lnSpc>
              <a:spcBef>
                <a:spcPct val="0"/>
              </a:spcBef>
              <a:spcAft>
                <a:spcPts val="600"/>
              </a:spcAft>
              <a:buClrTx/>
              <a:buSzTx/>
              <a:buFont typeface="Arial" panose="020B0604020202020204" pitchFamily="34" charset="0"/>
              <a:buChar char="•"/>
              <a:tabLst/>
            </a:pPr>
            <a:r>
              <a:rPr kumimoji="0" lang="en-US" altLang="en-US" sz="2000" b="0" i="0" u="none" strike="noStrike" cap="none" normalizeH="0" baseline="0">
                <a:ln>
                  <a:noFill/>
                </a:ln>
                <a:effectLst/>
              </a:rPr>
              <a:t>Writing your biography can seem almost as challenging as writing the piece you submitted. </a:t>
            </a:r>
          </a:p>
          <a:p>
            <a:pPr marL="0" marR="0" lvl="0" indent="-228600" fontAlgn="base">
              <a:lnSpc>
                <a:spcPct val="90000"/>
              </a:lnSpc>
              <a:spcBef>
                <a:spcPct val="0"/>
              </a:spcBef>
              <a:spcAft>
                <a:spcPts val="600"/>
              </a:spcAft>
              <a:buClrTx/>
              <a:buSzTx/>
              <a:buFont typeface="Arial" panose="020B0604020202020204" pitchFamily="34" charset="0"/>
              <a:buChar char="•"/>
              <a:tabLst/>
            </a:pPr>
            <a:r>
              <a:rPr kumimoji="0" lang="en-US" altLang="en-US" sz="2000" b="0" i="0" u="none" strike="noStrike" cap="none" normalizeH="0" baseline="0">
                <a:ln>
                  <a:noFill/>
                </a:ln>
                <a:effectLst/>
              </a:rPr>
              <a:t>But it is a necessary part of publishing your writing. How will your readers know who wrote your wonderful article if you do not tell them?</a:t>
            </a:r>
          </a:p>
        </p:txBody>
      </p:sp>
      <p:sp>
        <p:nvSpPr>
          <p:cNvPr id="2062" name="Rectangle 2061">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4" name="Rectangle 206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Picture 1" descr="7 Killer Tips for How to Write a Bio">
            <a:extLst>
              <a:ext uri="{FF2B5EF4-FFF2-40B4-BE49-F238E27FC236}">
                <a16:creationId xmlns:a16="http://schemas.microsoft.com/office/drawing/2014/main" id="{E880CBAB-DE62-981E-0C6E-48E195D2E8BE}"/>
              </a:ext>
            </a:extLst>
          </p:cNvPr>
          <p:cNvPicPr>
            <a:picLocks noChangeAspect="1" noChangeArrowheads="1"/>
          </p:cNvPicPr>
          <p:nvPr/>
        </p:nvPicPr>
        <p:blipFill rotWithShape="1">
          <a:blip r:embed="rId2" r:link="rId3">
            <a:extLst>
              <a:ext uri="{28A0092B-C50C-407E-A947-70E740481C1C}">
                <a14:useLocalDpi xmlns:a14="http://schemas.microsoft.com/office/drawing/2010/main" val="0"/>
              </a:ext>
            </a:extLst>
          </a:blip>
          <a:srcRect l="18875" r="1775" b="4"/>
          <a:stretch>
            <a:fillRect/>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5A2992DE-FBAA-9C0A-75FD-E3639765EBA5}"/>
              </a:ext>
            </a:extLst>
          </p:cNvPr>
          <p:cNvSpPr>
            <a:spLocks noChangeArrowheads="1"/>
          </p:cNvSpPr>
          <p:nvPr/>
        </p:nvSpPr>
        <p:spPr bwMode="auto">
          <a:xfrm>
            <a:off x="-1" y="0"/>
            <a:ext cx="250092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 name="Picture 3" descr="Logo&#10;&#10;Description automatically generated">
            <a:extLst>
              <a:ext uri="{FF2B5EF4-FFF2-40B4-BE49-F238E27FC236}">
                <a16:creationId xmlns:a16="http://schemas.microsoft.com/office/drawing/2014/main" id="{DBE9CCA3-935E-89FA-DD2D-68A486C53072}"/>
              </a:ext>
            </a:extLst>
          </p:cNvPr>
          <p:cNvPicPr>
            <a:picLocks noChangeAspect="1"/>
          </p:cNvPicPr>
          <p:nvPr/>
        </p:nvPicPr>
        <p:blipFill>
          <a:blip r:embed="rId4"/>
          <a:stretch>
            <a:fillRect/>
          </a:stretch>
        </p:blipFill>
        <p:spPr>
          <a:xfrm>
            <a:off x="11054241" y="5627752"/>
            <a:ext cx="1151574" cy="1151574"/>
          </a:xfrm>
          <a:prstGeom prst="rect">
            <a:avLst/>
          </a:prstGeom>
        </p:spPr>
      </p:pic>
      <p:sp>
        <p:nvSpPr>
          <p:cNvPr id="6" name="TextBox 5">
            <a:extLst>
              <a:ext uri="{FF2B5EF4-FFF2-40B4-BE49-F238E27FC236}">
                <a16:creationId xmlns:a16="http://schemas.microsoft.com/office/drawing/2014/main" id="{ADB6FBA7-6EC7-9896-8871-830A9F877CE6}"/>
              </a:ext>
            </a:extLst>
          </p:cNvPr>
          <p:cNvSpPr txBox="1"/>
          <p:nvPr/>
        </p:nvSpPr>
        <p:spPr>
          <a:xfrm>
            <a:off x="5977788" y="6030240"/>
            <a:ext cx="12506826" cy="369332"/>
          </a:xfrm>
          <a:prstGeom prst="rect">
            <a:avLst/>
          </a:prstGeom>
          <a:noFill/>
        </p:spPr>
        <p:txBody>
          <a:bodyPr wrap="square">
            <a:spAutoFit/>
          </a:bodyPr>
          <a:lstStyle/>
          <a:p>
            <a:r>
              <a:rPr lang="en-US" dirty="0">
                <a:latin typeface="Cochocib Script Latin Pro" panose="020F0502020204030204" pitchFamily="34" charset="0"/>
                <a:cs typeface="Cochocib Script Latin Pro" panose="020F0502020204030204" pitchFamily="34" charset="0"/>
              </a:rPr>
              <a:t>The Writer Practice</a:t>
            </a:r>
          </a:p>
        </p:txBody>
      </p:sp>
    </p:spTree>
    <p:extLst>
      <p:ext uri="{BB962C8B-B14F-4D97-AF65-F5344CB8AC3E}">
        <p14:creationId xmlns:p14="http://schemas.microsoft.com/office/powerpoint/2010/main" val="3530893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6568529E-8509-12CF-7A65-CDF26A541E9B}"/>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marL="0" marR="0" indent="-228600" fontAlgn="base">
              <a:lnSpc>
                <a:spcPct val="90000"/>
              </a:lnSpc>
              <a:spcBef>
                <a:spcPts val="0"/>
              </a:spcBef>
              <a:spcAft>
                <a:spcPts val="600"/>
              </a:spcAft>
              <a:buFont typeface="Arial" panose="020B0604020202020204" pitchFamily="34" charset="0"/>
              <a:buChar char="•"/>
            </a:pPr>
            <a:r>
              <a:rPr lang="en-US" b="1">
                <a:effectLst/>
              </a:rPr>
              <a:t>7 Killer Tips for How to Write a Bio (Including More Examples)</a:t>
            </a:r>
          </a:p>
          <a:p>
            <a:pPr marL="0" marR="0" indent="-228600" fontAlgn="base">
              <a:lnSpc>
                <a:spcPct val="90000"/>
              </a:lnSpc>
              <a:spcBef>
                <a:spcPts val="0"/>
              </a:spcBef>
              <a:spcAft>
                <a:spcPts val="600"/>
              </a:spcAft>
              <a:buFont typeface="Arial" panose="020B0604020202020204" pitchFamily="34" charset="0"/>
              <a:buChar char="•"/>
            </a:pPr>
            <a:r>
              <a:rPr lang="en-US">
                <a:effectLst/>
              </a:rPr>
              <a:t>Let me share with you seven tips on how to write a bio and some bio templates to get you started.</a:t>
            </a:r>
          </a:p>
          <a:p>
            <a:pPr marL="0" marR="0" indent="-228600" fontAlgn="base">
              <a:lnSpc>
                <a:spcPct val="90000"/>
              </a:lnSpc>
              <a:spcBef>
                <a:spcPts val="0"/>
              </a:spcBef>
              <a:spcAft>
                <a:spcPts val="600"/>
              </a:spcAft>
              <a:buFont typeface="Arial" panose="020B0604020202020204" pitchFamily="34" charset="0"/>
              <a:buChar char="•"/>
            </a:pPr>
            <a:r>
              <a:rPr lang="en-US" b="1">
                <a:effectLst/>
              </a:rPr>
              <a:t>1. Write your name</a:t>
            </a:r>
          </a:p>
          <a:p>
            <a:pPr marL="0" marR="0" indent="-228600" fontAlgn="base">
              <a:lnSpc>
                <a:spcPct val="90000"/>
              </a:lnSpc>
              <a:spcBef>
                <a:spcPts val="0"/>
              </a:spcBef>
              <a:spcAft>
                <a:spcPts val="600"/>
              </a:spcAft>
              <a:buFont typeface="Arial" panose="020B0604020202020204" pitchFamily="34" charset="0"/>
              <a:buChar char="•"/>
            </a:pPr>
            <a:r>
              <a:rPr lang="en-US">
                <a:effectLst/>
              </a:rPr>
              <a:t>Start with your name. Might seem obvious, but you want to make sure readers know who you are.</a:t>
            </a:r>
          </a:p>
          <a:p>
            <a:pPr marL="0" marR="0" indent="-228600" fontAlgn="base">
              <a:lnSpc>
                <a:spcPct val="90000"/>
              </a:lnSpc>
              <a:spcBef>
                <a:spcPts val="0"/>
              </a:spcBef>
              <a:spcAft>
                <a:spcPts val="600"/>
              </a:spcAft>
              <a:buFont typeface="Arial" panose="020B0604020202020204" pitchFamily="34" charset="0"/>
              <a:buChar char="•"/>
            </a:pPr>
            <a:r>
              <a:rPr lang="en-US" b="1">
                <a:effectLst/>
              </a:rPr>
              <a:t>2. Share your accomplishments</a:t>
            </a:r>
          </a:p>
          <a:p>
            <a:pPr marL="0" marR="0" indent="-228600" fontAlgn="base">
              <a:lnSpc>
                <a:spcPct val="90000"/>
              </a:lnSpc>
              <a:spcBef>
                <a:spcPts val="0"/>
              </a:spcBef>
              <a:spcAft>
                <a:spcPts val="600"/>
              </a:spcAft>
              <a:buFont typeface="Arial" panose="020B0604020202020204" pitchFamily="34" charset="0"/>
              <a:buChar char="•"/>
            </a:pPr>
            <a:r>
              <a:rPr lang="en-US">
                <a:effectLst/>
              </a:rPr>
              <a:t>Don't be shy. Say what you have done.</a:t>
            </a:r>
          </a:p>
          <a:p>
            <a:pPr marL="0" marR="0" indent="-228600" fontAlgn="base">
              <a:lnSpc>
                <a:spcPct val="90000"/>
              </a:lnSpc>
              <a:spcBef>
                <a:spcPts val="0"/>
              </a:spcBef>
              <a:spcAft>
                <a:spcPts val="600"/>
              </a:spcAft>
              <a:buFont typeface="Arial" panose="020B0604020202020204" pitchFamily="34" charset="0"/>
              <a:buChar char="•"/>
            </a:pPr>
            <a:r>
              <a:rPr lang="en-US">
                <a:effectLst/>
              </a:rPr>
              <a:t>A list of accomplishments might include things like where you went to school and where you have been published. This is not a time to brag or list every award you've won since grade two. Pick the major accomplishments that are relevant and recent.</a:t>
            </a:r>
          </a:p>
          <a:p>
            <a:pPr marL="0" marR="0" indent="-228600" fontAlgn="base">
              <a:lnSpc>
                <a:spcPct val="90000"/>
              </a:lnSpc>
              <a:spcBef>
                <a:spcPts val="0"/>
              </a:spcBef>
              <a:spcAft>
                <a:spcPts val="600"/>
              </a:spcAft>
              <a:buFont typeface="Arial" panose="020B0604020202020204" pitchFamily="34" charset="0"/>
              <a:buChar char="•"/>
            </a:pPr>
            <a:r>
              <a:rPr lang="en-US">
                <a:effectLst/>
              </a:rPr>
              <a:t>For example:</a:t>
            </a:r>
          </a:p>
          <a:p>
            <a:pPr marL="0" marR="0" indent="-228600" fontAlgn="base">
              <a:lnSpc>
                <a:spcPct val="90000"/>
              </a:lnSpc>
              <a:spcBef>
                <a:spcPts val="0"/>
              </a:spcBef>
              <a:spcAft>
                <a:spcPts val="600"/>
              </a:spcAft>
              <a:buFont typeface="Arial" panose="020B0604020202020204" pitchFamily="34" charset="0"/>
              <a:buChar char="•"/>
            </a:pPr>
            <a:r>
              <a:rPr lang="en-US">
                <a:effectLst/>
              </a:rPr>
              <a:t>Mary Jones, a graduate of ____________, has been published in____________ and ______________.</a:t>
            </a:r>
          </a:p>
          <a:p>
            <a:pPr marL="0" marR="0" indent="-228600" fontAlgn="base">
              <a:lnSpc>
                <a:spcPct val="90000"/>
              </a:lnSpc>
              <a:spcBef>
                <a:spcPts val="0"/>
              </a:spcBef>
              <a:spcAft>
                <a:spcPts val="600"/>
              </a:spcAft>
              <a:buFont typeface="Arial" panose="020B0604020202020204" pitchFamily="34" charset="0"/>
              <a:buChar char="•"/>
            </a:pPr>
            <a:r>
              <a:rPr lang="en-US">
                <a:effectLst/>
              </a:rPr>
              <a:t>If this is your first publication, you can say:</a:t>
            </a:r>
          </a:p>
          <a:p>
            <a:pPr marL="0" marR="0" indent="-228600" fontAlgn="base">
              <a:lnSpc>
                <a:spcPct val="90000"/>
              </a:lnSpc>
              <a:spcBef>
                <a:spcPts val="0"/>
              </a:spcBef>
              <a:spcAft>
                <a:spcPts val="600"/>
              </a:spcAft>
              <a:buFont typeface="Arial" panose="020B0604020202020204" pitchFamily="34" charset="0"/>
              <a:buChar char="•"/>
            </a:pPr>
            <a:r>
              <a:rPr lang="en-US">
                <a:effectLst/>
              </a:rPr>
              <a:t>Mary Jones, a graduate of _______________, writes about ________________ and ______________.</a:t>
            </a:r>
          </a:p>
        </p:txBody>
      </p:sp>
      <p:pic>
        <p:nvPicPr>
          <p:cNvPr id="4" name="Picture 3" descr="Logo&#10;&#10;Description automatically generated">
            <a:extLst>
              <a:ext uri="{FF2B5EF4-FFF2-40B4-BE49-F238E27FC236}">
                <a16:creationId xmlns:a16="http://schemas.microsoft.com/office/drawing/2014/main" id="{072217BD-41EF-9A01-480A-A8239B6BEA8D}"/>
              </a:ext>
            </a:extLst>
          </p:cNvPr>
          <p:cNvPicPr>
            <a:picLocks noChangeAspect="1"/>
          </p:cNvPicPr>
          <p:nvPr/>
        </p:nvPicPr>
        <p:blipFill>
          <a:blip r:embed="rId2"/>
          <a:stretch>
            <a:fillRect/>
          </a:stretch>
        </p:blipFill>
        <p:spPr>
          <a:xfrm>
            <a:off x="10882312" y="5702133"/>
            <a:ext cx="1151574" cy="1151574"/>
          </a:xfrm>
          <a:prstGeom prst="rect">
            <a:avLst/>
          </a:prstGeom>
        </p:spPr>
      </p:pic>
      <p:sp>
        <p:nvSpPr>
          <p:cNvPr id="6" name="TextBox 5">
            <a:extLst>
              <a:ext uri="{FF2B5EF4-FFF2-40B4-BE49-F238E27FC236}">
                <a16:creationId xmlns:a16="http://schemas.microsoft.com/office/drawing/2014/main" id="{AFAE246D-5BDF-D21A-893F-ED6AF5DD8494}"/>
              </a:ext>
            </a:extLst>
          </p:cNvPr>
          <p:cNvSpPr txBox="1"/>
          <p:nvPr/>
        </p:nvSpPr>
        <p:spPr>
          <a:xfrm>
            <a:off x="66342" y="6484375"/>
            <a:ext cx="6100010" cy="369332"/>
          </a:xfrm>
          <a:prstGeom prst="rect">
            <a:avLst/>
          </a:prstGeom>
          <a:noFill/>
        </p:spPr>
        <p:txBody>
          <a:bodyPr wrap="square">
            <a:spAutoFit/>
          </a:bodyPr>
          <a:lstStyle/>
          <a:p>
            <a:r>
              <a:rPr lang="en-US" dirty="0">
                <a:latin typeface="Cochocib Script Latin Pro" panose="020F0502020204030204" pitchFamily="34" charset="0"/>
                <a:cs typeface="Cochocib Script Latin Pro" panose="020F0502020204030204" pitchFamily="34" charset="0"/>
              </a:rPr>
              <a:t>The Writer Practice</a:t>
            </a:r>
          </a:p>
        </p:txBody>
      </p:sp>
    </p:spTree>
    <p:extLst>
      <p:ext uri="{BB962C8B-B14F-4D97-AF65-F5344CB8AC3E}">
        <p14:creationId xmlns:p14="http://schemas.microsoft.com/office/powerpoint/2010/main" val="121015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7C49649C-06EF-7874-F467-2D79D0364141}"/>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marL="0" marR="0" indent="-228600" fontAlgn="base">
              <a:lnSpc>
                <a:spcPct val="90000"/>
              </a:lnSpc>
              <a:spcBef>
                <a:spcPts val="0"/>
              </a:spcBef>
              <a:spcAft>
                <a:spcPts val="600"/>
              </a:spcAft>
              <a:buFont typeface="Arial" panose="020B0604020202020204" pitchFamily="34" charset="0"/>
              <a:buChar char="•"/>
            </a:pPr>
            <a:r>
              <a:rPr lang="en-US" sz="1500" b="1" dirty="0">
                <a:effectLst/>
              </a:rPr>
              <a:t>3. Use third person</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Write in the third person, even if you are the one writing it.</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Instead of saying, “I have lived in Tokyo and have six cats,” say, “Pamela has lived in Tokyo and has six cats.”</a:t>
            </a:r>
          </a:p>
          <a:p>
            <a:pPr marL="0" marR="0" indent="-228600" fontAlgn="base">
              <a:lnSpc>
                <a:spcPct val="90000"/>
              </a:lnSpc>
              <a:spcBef>
                <a:spcPts val="0"/>
              </a:spcBef>
              <a:spcAft>
                <a:spcPts val="600"/>
              </a:spcAft>
              <a:buFont typeface="Arial" panose="020B0604020202020204" pitchFamily="34" charset="0"/>
              <a:buChar char="•"/>
            </a:pPr>
            <a:r>
              <a:rPr lang="en-US" sz="1500" b="1" dirty="0">
                <a:effectLst/>
              </a:rPr>
              <a:t>4. Say something personal</a:t>
            </a:r>
          </a:p>
          <a:p>
            <a:pPr indent="-228600">
              <a:lnSpc>
                <a:spcPct val="90000"/>
              </a:lnSpc>
              <a:spcAft>
                <a:spcPts val="600"/>
              </a:spcAft>
              <a:buFont typeface="Arial" panose="020B0604020202020204" pitchFamily="34" charset="0"/>
              <a:buChar char="•"/>
            </a:pPr>
            <a:r>
              <a:rPr lang="en-US" sz="1500" dirty="0">
                <a:effectLst/>
              </a:rPr>
              <a:t>End with a personal statement about you. There's not room to tell your life story or share too many personal details, but including a personal detail or two shows readers you are a real person beyond the written page. </a:t>
            </a:r>
            <a:endParaRPr lang="en-US" sz="1500" dirty="0"/>
          </a:p>
          <a:p>
            <a:pPr marL="0" marR="0" indent="-228600" fontAlgn="base">
              <a:lnSpc>
                <a:spcPct val="90000"/>
              </a:lnSpc>
              <a:spcBef>
                <a:spcPts val="0"/>
              </a:spcBef>
              <a:spcAft>
                <a:spcPts val="600"/>
              </a:spcAft>
              <a:buFont typeface="Arial" panose="020B0604020202020204" pitchFamily="34" charset="0"/>
              <a:buChar char="•"/>
            </a:pPr>
            <a:r>
              <a:rPr lang="en-US" sz="1500" b="1" dirty="0">
                <a:effectLst/>
              </a:rPr>
              <a:t>5. Be funny</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Include humor if it fits the publication you are submitting to. Remember, you don't want to make off-color jokes in your biography, so pretend your mother is reading it.</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Unless, of course, it is for an adult magazine. Then you can write humor that fits that publication.</a:t>
            </a:r>
          </a:p>
          <a:p>
            <a:pPr marL="0" marR="0" indent="-228600" fontAlgn="base">
              <a:lnSpc>
                <a:spcPct val="90000"/>
              </a:lnSpc>
              <a:spcBef>
                <a:spcPts val="0"/>
              </a:spcBef>
              <a:spcAft>
                <a:spcPts val="600"/>
              </a:spcAft>
              <a:buFont typeface="Arial" panose="020B0604020202020204" pitchFamily="34" charset="0"/>
              <a:buChar char="•"/>
            </a:pPr>
            <a:r>
              <a:rPr lang="en-US" sz="1500" b="1" dirty="0">
                <a:effectLst/>
              </a:rPr>
              <a:t>6. Link to your writing</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Use only one link. Decide what is the most important place you want your readers to find you. Twitter? Instagram? Your blog signup list?</a:t>
            </a:r>
          </a:p>
          <a:p>
            <a:pPr marL="0" marR="0" indent="-228600" fontAlgn="base">
              <a:lnSpc>
                <a:spcPct val="90000"/>
              </a:lnSpc>
              <a:spcBef>
                <a:spcPts val="0"/>
              </a:spcBef>
              <a:spcAft>
                <a:spcPts val="600"/>
              </a:spcAft>
              <a:buFont typeface="Arial" panose="020B0604020202020204" pitchFamily="34" charset="0"/>
              <a:buChar char="•"/>
            </a:pPr>
            <a:r>
              <a:rPr lang="en-US" sz="1500" dirty="0">
                <a:effectLst/>
              </a:rPr>
              <a:t>If you only have one link, have it go to your blog signup page. An email list is the most important, as it gives you direct access to make friends with your readers. You own your blog; you don't own Twitter, Instagram, or Facebook. (Unless of course you DO own them.)</a:t>
            </a:r>
          </a:p>
          <a:p>
            <a:pPr indent="-228600">
              <a:lnSpc>
                <a:spcPct val="90000"/>
              </a:lnSpc>
              <a:spcAft>
                <a:spcPts val="600"/>
              </a:spcAft>
              <a:buFont typeface="Arial" panose="020B0604020202020204" pitchFamily="34" charset="0"/>
              <a:buChar char="•"/>
            </a:pPr>
            <a:endParaRPr lang="en-US" sz="1500" dirty="0"/>
          </a:p>
        </p:txBody>
      </p:sp>
      <p:pic>
        <p:nvPicPr>
          <p:cNvPr id="5" name="Picture 4" descr="Logo&#10;&#10;Description automatically generated">
            <a:extLst>
              <a:ext uri="{FF2B5EF4-FFF2-40B4-BE49-F238E27FC236}">
                <a16:creationId xmlns:a16="http://schemas.microsoft.com/office/drawing/2014/main" id="{A6EDFF2C-5DC0-41E2-C81F-25BDEC45136C}"/>
              </a:ext>
            </a:extLst>
          </p:cNvPr>
          <p:cNvPicPr>
            <a:picLocks noChangeAspect="1"/>
          </p:cNvPicPr>
          <p:nvPr/>
        </p:nvPicPr>
        <p:blipFill>
          <a:blip r:embed="rId2"/>
          <a:stretch>
            <a:fillRect/>
          </a:stretch>
        </p:blipFill>
        <p:spPr>
          <a:xfrm>
            <a:off x="10882312" y="5702133"/>
            <a:ext cx="1151574" cy="1151574"/>
          </a:xfrm>
          <a:prstGeom prst="rect">
            <a:avLst/>
          </a:prstGeom>
        </p:spPr>
      </p:pic>
      <p:sp>
        <p:nvSpPr>
          <p:cNvPr id="7" name="TextBox 6">
            <a:extLst>
              <a:ext uri="{FF2B5EF4-FFF2-40B4-BE49-F238E27FC236}">
                <a16:creationId xmlns:a16="http://schemas.microsoft.com/office/drawing/2014/main" id="{8BC7DEA1-98C7-179D-0F62-E22AFB600CA3}"/>
              </a:ext>
            </a:extLst>
          </p:cNvPr>
          <p:cNvSpPr txBox="1"/>
          <p:nvPr/>
        </p:nvSpPr>
        <p:spPr>
          <a:xfrm>
            <a:off x="2580774" y="6511644"/>
            <a:ext cx="6100010" cy="369332"/>
          </a:xfrm>
          <a:prstGeom prst="rect">
            <a:avLst/>
          </a:prstGeom>
          <a:noFill/>
        </p:spPr>
        <p:txBody>
          <a:bodyPr wrap="square">
            <a:spAutoFit/>
          </a:bodyPr>
          <a:lstStyle/>
          <a:p>
            <a:r>
              <a:rPr lang="en-US" dirty="0">
                <a:latin typeface="Cochocib Script Latin Pro" panose="020F0502020204030204" pitchFamily="34" charset="0"/>
                <a:cs typeface="Cochocib Script Latin Pro" panose="020F0502020204030204" pitchFamily="34" charset="0"/>
              </a:rPr>
              <a:t>The Writer Practice</a:t>
            </a:r>
          </a:p>
        </p:txBody>
      </p:sp>
    </p:spTree>
    <p:extLst>
      <p:ext uri="{BB962C8B-B14F-4D97-AF65-F5344CB8AC3E}">
        <p14:creationId xmlns:p14="http://schemas.microsoft.com/office/powerpoint/2010/main" val="390537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E884629D-9B3E-B2B8-5D2B-C9702D5F3FF6}"/>
              </a:ext>
            </a:extLst>
          </p:cNvPr>
          <p:cNvSpPr txBox="1"/>
          <p:nvPr/>
        </p:nvSpPr>
        <p:spPr>
          <a:xfrm>
            <a:off x="5745717" y="591009"/>
            <a:ext cx="6399477" cy="5469598"/>
          </a:xfrm>
          <a:prstGeom prst="rect">
            <a:avLst/>
          </a:prstGeom>
        </p:spPr>
        <p:txBody>
          <a:bodyPr vert="horz" lIns="91440" tIns="45720" rIns="91440" bIns="45720" rtlCol="0" anchor="t">
            <a:normAutofit lnSpcReduction="10000"/>
          </a:bodyPr>
          <a:lstStyle/>
          <a:p>
            <a:pPr marL="0" marR="0" indent="-228600" fontAlgn="base">
              <a:lnSpc>
                <a:spcPct val="90000"/>
              </a:lnSpc>
              <a:spcBef>
                <a:spcPts val="0"/>
              </a:spcBef>
              <a:spcAft>
                <a:spcPts val="600"/>
              </a:spcAft>
              <a:buFont typeface="Arial" panose="020B0604020202020204" pitchFamily="34" charset="0"/>
              <a:buChar char="•"/>
            </a:pPr>
            <a:r>
              <a:rPr lang="en-US" sz="1600" dirty="0">
                <a:effectLst/>
              </a:rPr>
              <a:t>Include a link in your bio so readers can find you and follow your writing.</a:t>
            </a:r>
          </a:p>
          <a:p>
            <a:pPr marL="0" marR="0" indent="-228600" fontAlgn="base">
              <a:lnSpc>
                <a:spcPct val="90000"/>
              </a:lnSpc>
              <a:spcBef>
                <a:spcPts val="0"/>
              </a:spcBef>
              <a:spcAft>
                <a:spcPts val="600"/>
              </a:spcAft>
              <a:buFont typeface="Arial" panose="020B0604020202020204" pitchFamily="34" charset="0"/>
              <a:buChar char="•"/>
            </a:pPr>
            <a:r>
              <a:rPr lang="en-US" sz="1600" b="1" dirty="0">
                <a:effectLst/>
              </a:rPr>
              <a:t>7. Follow the rules</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Follow the rules. If they ask for a fifty-word biography, don't give them 324 words. Stick to fifty.</a:t>
            </a:r>
          </a:p>
          <a:p>
            <a:pPr marL="0" marR="0" indent="-228600" fontAlgn="base">
              <a:lnSpc>
                <a:spcPct val="90000"/>
              </a:lnSpc>
              <a:spcBef>
                <a:spcPts val="0"/>
              </a:spcBef>
              <a:spcAft>
                <a:spcPts val="600"/>
              </a:spcAft>
              <a:buFont typeface="Arial" panose="020B0604020202020204" pitchFamily="34" charset="0"/>
              <a:buChar char="•"/>
            </a:pPr>
            <a:r>
              <a:rPr lang="en-US" sz="1600" b="1" dirty="0">
                <a:effectLst/>
              </a:rPr>
              <a:t>Bonus Tip: Be Yourself</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It can seem intimidating to write a killer bio. But you are a writer. You have already written an article or story so amazing that someone wants to publish it.</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You can write a fantastic bio, too.</a:t>
            </a:r>
          </a:p>
          <a:p>
            <a:pPr marL="0" marR="0" indent="-228600" fontAlgn="base">
              <a:lnSpc>
                <a:spcPct val="90000"/>
              </a:lnSpc>
              <a:spcBef>
                <a:spcPts val="0"/>
              </a:spcBef>
              <a:spcAft>
                <a:spcPts val="600"/>
              </a:spcAft>
              <a:buFont typeface="Arial" panose="020B0604020202020204" pitchFamily="34" charset="0"/>
              <a:buChar char="•"/>
            </a:pPr>
            <a:endParaRPr lang="en-US" sz="1600" dirty="0"/>
          </a:p>
          <a:p>
            <a:pPr marL="0" marR="0" indent="-228600" fontAlgn="base">
              <a:lnSpc>
                <a:spcPct val="90000"/>
              </a:lnSpc>
              <a:spcBef>
                <a:spcPts val="0"/>
              </a:spcBef>
              <a:spcAft>
                <a:spcPts val="600"/>
              </a:spcAft>
              <a:buFont typeface="Arial" panose="020B0604020202020204" pitchFamily="34" charset="0"/>
              <a:buChar char="•"/>
            </a:pPr>
            <a:r>
              <a:rPr lang="en-US" sz="1600" b="1" dirty="0">
                <a:effectLst/>
              </a:rPr>
              <a:t>Now You Try</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It's a good idea to try out a few different bios for different target audiences. Mix and match professional accomplishments and personal experiences until you have a blend that really captures you as a writer.</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You can practice using a conversational tone and then a more formal tone. See which one fits the audience or market you have in mind.</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Keep cutting extraneous details until you have a killer bio that represents you, and then polish and edit until it shines.</a:t>
            </a:r>
          </a:p>
          <a:p>
            <a:pPr marL="0" marR="0" indent="-228600" fontAlgn="base">
              <a:lnSpc>
                <a:spcPct val="90000"/>
              </a:lnSpc>
              <a:spcBef>
                <a:spcPts val="0"/>
              </a:spcBef>
              <a:spcAft>
                <a:spcPts val="600"/>
              </a:spcAft>
              <a:buFont typeface="Arial" panose="020B0604020202020204" pitchFamily="34" charset="0"/>
              <a:buChar char="•"/>
            </a:pPr>
            <a:r>
              <a:rPr lang="en-US" sz="1600" dirty="0">
                <a:effectLst/>
              </a:rPr>
              <a:t>The handy template above and your own brilliant writing are all you need!</a:t>
            </a:r>
          </a:p>
          <a:p>
            <a:pPr indent="-228600">
              <a:lnSpc>
                <a:spcPct val="90000"/>
              </a:lnSpc>
              <a:spcAft>
                <a:spcPts val="600"/>
              </a:spcAft>
              <a:buFont typeface="Arial" panose="020B0604020202020204" pitchFamily="34" charset="0"/>
              <a:buChar char="•"/>
            </a:pPr>
            <a:r>
              <a:rPr lang="en-US" sz="1600" b="1" i="1" dirty="0">
                <a:effectLst/>
              </a:rPr>
              <a:t>Do you have any tips for how to write a bio?</a:t>
            </a:r>
            <a:r>
              <a:rPr lang="en-US" sz="1600" dirty="0">
                <a:effectLst/>
              </a:rPr>
              <a:t>  </a:t>
            </a:r>
          </a:p>
        </p:txBody>
      </p:sp>
      <p:sp>
        <p:nvSpPr>
          <p:cNvPr id="29" name="Freeform: Shape 2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Logo&#10;&#10;Description automatically generated">
            <a:extLst>
              <a:ext uri="{FF2B5EF4-FFF2-40B4-BE49-F238E27FC236}">
                <a16:creationId xmlns:a16="http://schemas.microsoft.com/office/drawing/2014/main" id="{D27EA0D1-807D-19A8-BDC6-8E6367F93BCE}"/>
              </a:ext>
            </a:extLst>
          </p:cNvPr>
          <p:cNvPicPr>
            <a:picLocks noChangeAspect="1"/>
          </p:cNvPicPr>
          <p:nvPr/>
        </p:nvPicPr>
        <p:blipFill>
          <a:blip r:embed="rId2"/>
          <a:stretch>
            <a:fillRect/>
          </a:stretch>
        </p:blipFill>
        <p:spPr>
          <a:xfrm>
            <a:off x="10882312" y="5702133"/>
            <a:ext cx="1151574" cy="1151574"/>
          </a:xfrm>
          <a:prstGeom prst="rect">
            <a:avLst/>
          </a:prstGeom>
        </p:spPr>
      </p:pic>
      <p:sp>
        <p:nvSpPr>
          <p:cNvPr id="6" name="TextBox 5">
            <a:extLst>
              <a:ext uri="{FF2B5EF4-FFF2-40B4-BE49-F238E27FC236}">
                <a16:creationId xmlns:a16="http://schemas.microsoft.com/office/drawing/2014/main" id="{B9731CF7-03D3-C227-AF7D-FBD681AC921C}"/>
              </a:ext>
            </a:extLst>
          </p:cNvPr>
          <p:cNvSpPr txBox="1"/>
          <p:nvPr/>
        </p:nvSpPr>
        <p:spPr>
          <a:xfrm>
            <a:off x="-4010" y="6480643"/>
            <a:ext cx="6100010" cy="369332"/>
          </a:xfrm>
          <a:prstGeom prst="rect">
            <a:avLst/>
          </a:prstGeom>
          <a:noFill/>
        </p:spPr>
        <p:txBody>
          <a:bodyPr wrap="square">
            <a:spAutoFit/>
          </a:bodyPr>
          <a:lstStyle/>
          <a:p>
            <a:r>
              <a:rPr lang="en-US" dirty="0">
                <a:latin typeface="Cochocib Script Latin Pro" panose="020F0502020204030204" pitchFamily="34" charset="0"/>
                <a:cs typeface="Cochocib Script Latin Pro" panose="020F0502020204030204" pitchFamily="34" charset="0"/>
              </a:rPr>
              <a:t>The Writer Practice</a:t>
            </a:r>
          </a:p>
        </p:txBody>
      </p:sp>
    </p:spTree>
    <p:extLst>
      <p:ext uri="{BB962C8B-B14F-4D97-AF65-F5344CB8AC3E}">
        <p14:creationId xmlns:p14="http://schemas.microsoft.com/office/powerpoint/2010/main" val="425279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388E0D-55A6-AA48-B077-8FEBE46499F3}"/>
              </a:ext>
            </a:extLst>
          </p:cNvPr>
          <p:cNvSpPr>
            <a:spLocks noGrp="1"/>
          </p:cNvSpPr>
          <p:nvPr>
            <p:ph type="title"/>
          </p:nvPr>
        </p:nvSpPr>
        <p:spPr>
          <a:xfrm>
            <a:off x="838200" y="365125"/>
            <a:ext cx="5558489" cy="1325563"/>
          </a:xfrm>
        </p:spPr>
        <p:txBody>
          <a:bodyPr vert="horz" lIns="91440" tIns="45720" rIns="91440" bIns="45720" rtlCol="0" anchor="ctr">
            <a:normAutofit/>
          </a:bodyPr>
          <a:lstStyle/>
          <a:p>
            <a:r>
              <a:rPr lang="en-US" b="1" kern="1200" dirty="0">
                <a:solidFill>
                  <a:schemeClr val="tx1"/>
                </a:solidFill>
                <a:effectLst/>
                <a:latin typeface="+mj-lt"/>
                <a:ea typeface="+mj-ea"/>
                <a:cs typeface="+mj-cs"/>
              </a:rPr>
              <a:t>PRACTICE</a:t>
            </a:r>
            <a:br>
              <a:rPr lang="en-US" b="1" kern="1200" dirty="0">
                <a:solidFill>
                  <a:schemeClr val="tx1"/>
                </a:solidFill>
                <a:effectLst/>
                <a:latin typeface="+mj-lt"/>
                <a:ea typeface="+mj-ea"/>
                <a:cs typeface="+mj-cs"/>
              </a:rPr>
            </a:br>
            <a:endParaRPr lang="en-US" kern="1200" dirty="0">
              <a:solidFill>
                <a:schemeClr val="tx1"/>
              </a:solidFill>
              <a:latin typeface="+mj-lt"/>
              <a:ea typeface="+mj-ea"/>
              <a:cs typeface="+mj-cs"/>
            </a:endParaRPr>
          </a:p>
        </p:txBody>
      </p:sp>
      <p:sp>
        <p:nvSpPr>
          <p:cNvPr id="11" name="Freeform: Shape 10">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E6E399D5-8882-EAE7-7EAC-93C8A9A251FB}"/>
              </a:ext>
            </a:extLst>
          </p:cNvPr>
          <p:cNvSpPr txBox="1"/>
          <p:nvPr/>
        </p:nvSpPr>
        <p:spPr>
          <a:xfrm>
            <a:off x="838200" y="1825625"/>
            <a:ext cx="5558489" cy="4351338"/>
          </a:xfrm>
          <a:prstGeom prst="rect">
            <a:avLst/>
          </a:prstGeom>
        </p:spPr>
        <p:txBody>
          <a:bodyPr vert="horz" lIns="91440" tIns="45720" rIns="91440" bIns="45720" rtlCol="0">
            <a:normAutofit lnSpcReduction="10000"/>
          </a:bodyPr>
          <a:lstStyle/>
          <a:p>
            <a:pPr marR="0" fontAlgn="base">
              <a:lnSpc>
                <a:spcPct val="90000"/>
              </a:lnSpc>
              <a:spcBef>
                <a:spcPts val="0"/>
              </a:spcBef>
              <a:spcAft>
                <a:spcPts val="600"/>
              </a:spcAft>
            </a:pPr>
            <a:r>
              <a:rPr lang="en-US" sz="2800" dirty="0">
                <a:effectLst/>
              </a:rPr>
              <a:t>Take </a:t>
            </a:r>
            <a:r>
              <a:rPr lang="en-US" sz="2800" u="none" strike="noStrike" dirty="0">
                <a:effectLst/>
                <a:hlinkClick r:id="rId2"/>
              </a:rPr>
              <a:t>fifteen minutes</a:t>
            </a:r>
            <a:r>
              <a:rPr lang="en-US" sz="2800" dirty="0">
                <a:effectLst/>
              </a:rPr>
              <a:t> to write a fifty-word biography. What will you include in your biography? Tell us what you cut and why. </a:t>
            </a:r>
          </a:p>
          <a:p>
            <a:pPr marR="0" fontAlgn="base">
              <a:lnSpc>
                <a:spcPct val="90000"/>
              </a:lnSpc>
              <a:spcBef>
                <a:spcPts val="0"/>
              </a:spcBef>
              <a:spcAft>
                <a:spcPts val="600"/>
              </a:spcAft>
            </a:pPr>
            <a:r>
              <a:rPr lang="en-US" sz="2800" dirty="0">
                <a:effectLst/>
              </a:rPr>
              <a:t>Share the bio you write at our next POP-UP</a:t>
            </a:r>
            <a:r>
              <a:rPr lang="en-US" sz="2800" dirty="0"/>
              <a:t>, </a:t>
            </a:r>
            <a:r>
              <a:rPr lang="en-US" sz="2800" dirty="0">
                <a:effectLst/>
              </a:rPr>
              <a:t> April 29th. Or feel free to join in our Zoom devoted to our narratives, to be announced.</a:t>
            </a:r>
          </a:p>
          <a:p>
            <a:pPr marR="0" fontAlgn="base">
              <a:lnSpc>
                <a:spcPct val="90000"/>
              </a:lnSpc>
              <a:spcBef>
                <a:spcPts val="0"/>
              </a:spcBef>
              <a:spcAft>
                <a:spcPts val="600"/>
              </a:spcAft>
            </a:pPr>
            <a:r>
              <a:rPr lang="en-US" sz="2800" dirty="0"/>
              <a:t>Contact Carol if you need feedback or additional resources. </a:t>
            </a:r>
            <a:r>
              <a:rPr lang="en-US" sz="2800" dirty="0" err="1"/>
              <a:t>cs_icrj@att.net</a:t>
            </a:r>
            <a:endParaRPr lang="en-US" sz="2800" dirty="0">
              <a:effectLst/>
            </a:endParaRPr>
          </a:p>
        </p:txBody>
      </p:sp>
      <p:sp>
        <p:nvSpPr>
          <p:cNvPr id="13" name="Oval 12">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Block Arc 14">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Freeform: Shape 16">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9" name="Straight Connector 18">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3" name="Arc 22">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75DF62A4-A082-67F7-03C5-5AF749709C94}"/>
              </a:ext>
            </a:extLst>
          </p:cNvPr>
          <p:cNvPicPr>
            <a:picLocks noChangeAspect="1"/>
          </p:cNvPicPr>
          <p:nvPr/>
        </p:nvPicPr>
        <p:blipFill>
          <a:blip r:embed="rId3"/>
          <a:stretch>
            <a:fillRect/>
          </a:stretch>
        </p:blipFill>
        <p:spPr>
          <a:xfrm>
            <a:off x="11005550" y="5802769"/>
            <a:ext cx="1079566" cy="1079566"/>
          </a:xfrm>
          <a:prstGeom prst="rect">
            <a:avLst/>
          </a:prstGeom>
        </p:spPr>
      </p:pic>
      <p:sp>
        <p:nvSpPr>
          <p:cNvPr id="6" name="TextBox 5">
            <a:extLst>
              <a:ext uri="{FF2B5EF4-FFF2-40B4-BE49-F238E27FC236}">
                <a16:creationId xmlns:a16="http://schemas.microsoft.com/office/drawing/2014/main" id="{D54D6AAB-0010-82D0-F219-DDEDF44A3A9D}"/>
              </a:ext>
            </a:extLst>
          </p:cNvPr>
          <p:cNvSpPr txBox="1"/>
          <p:nvPr/>
        </p:nvSpPr>
        <p:spPr>
          <a:xfrm>
            <a:off x="7405337" y="6500836"/>
            <a:ext cx="2803358" cy="369332"/>
          </a:xfrm>
          <a:prstGeom prst="rect">
            <a:avLst/>
          </a:prstGeom>
          <a:noFill/>
        </p:spPr>
        <p:txBody>
          <a:bodyPr wrap="square" rtlCol="0">
            <a:spAutoFit/>
          </a:bodyPr>
          <a:lstStyle/>
          <a:p>
            <a:r>
              <a:rPr lang="en-US" dirty="0">
                <a:latin typeface="Cochocib Script Latin Pro" panose="020F0502020204030204" pitchFamily="34" charset="0"/>
                <a:cs typeface="Cochocib Script Latin Pro" panose="020F0502020204030204" pitchFamily="34" charset="0"/>
              </a:rPr>
              <a:t>The Writer Practice</a:t>
            </a:r>
          </a:p>
        </p:txBody>
      </p:sp>
    </p:spTree>
    <p:extLst>
      <p:ext uri="{BB962C8B-B14F-4D97-AF65-F5344CB8AC3E}">
        <p14:creationId xmlns:p14="http://schemas.microsoft.com/office/powerpoint/2010/main" val="22081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752</Words>
  <Application>Microsoft Macintosh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Cochocib Script Latin Pro</vt:lpstr>
      <vt:lpstr>Office Theme</vt:lpstr>
      <vt:lpstr>PowerPoint Presentation</vt:lpstr>
      <vt:lpstr>PowerPoint Presentation</vt:lpstr>
      <vt:lpstr>PowerPoint Presentation</vt:lpstr>
      <vt:lpstr>PowerPoint Presentation</vt:lpstr>
      <vt:lpstr>PRACTICE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sullivan</dc:creator>
  <cp:lastModifiedBy>carol sullivan</cp:lastModifiedBy>
  <cp:revision>2</cp:revision>
  <dcterms:created xsi:type="dcterms:W3CDTF">2023-03-31T20:49:05Z</dcterms:created>
  <dcterms:modified xsi:type="dcterms:W3CDTF">2023-03-31T21:36:56Z</dcterms:modified>
</cp:coreProperties>
</file>